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6"/>
  </p:notesMasterIdLst>
  <p:sldIdLst>
    <p:sldId id="256" r:id="rId5"/>
    <p:sldId id="257" r:id="rId6"/>
    <p:sldId id="259" r:id="rId7"/>
    <p:sldId id="264" r:id="rId8"/>
    <p:sldId id="260" r:id="rId9"/>
    <p:sldId id="306" r:id="rId10"/>
    <p:sldId id="305" r:id="rId11"/>
    <p:sldId id="268" r:id="rId12"/>
    <p:sldId id="307" r:id="rId13"/>
    <p:sldId id="308" r:id="rId14"/>
    <p:sldId id="30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05F1F7-E307-278A-521C-C602B4E5631D}" name="Vanessa MONTAGNE" initials="VM" userId="S::vmontagne@ecologic-france.com::1561d65c-ef58-44f2-90dc-8df24cf5be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147BC-0B0B-4A27-BB5C-5877F37D698C}" v="1" dt="2023-05-10T10:31:24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6D4B-9357-4922-BAEA-62D4094D069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7E1B4-7F71-45BE-9962-05828369F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51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77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66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2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21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71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18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4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39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48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c-france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hyperlink" Target="https://www.ecologic-france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8564B-5AC3-7546-AC39-80F2897E2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9333"/>
            <a:ext cx="12192000" cy="28786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D1ECB865-C322-C74F-BFE9-5544AD318BB8}"/>
              </a:ext>
            </a:extLst>
          </p:cNvPr>
          <p:cNvSpPr txBox="1"/>
          <p:nvPr userDrawn="1"/>
        </p:nvSpPr>
        <p:spPr>
          <a:xfrm>
            <a:off x="374230" y="6006773"/>
            <a:ext cx="4713393" cy="508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1067" err="1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Ecologic</a:t>
            </a:r>
            <a:r>
              <a:rPr lang="fr-FR" sz="1067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France - 15 bis avenue du centre, 78280 Guyancourt        </a:t>
            </a:r>
          </a:p>
          <a:p>
            <a:pPr>
              <a:lnSpc>
                <a:spcPct val="150000"/>
              </a:lnSpc>
            </a:pPr>
            <a:r>
              <a:rPr lang="fr-FR" sz="1067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Tél. : 01 30 57 79 09 - Email : </a:t>
            </a:r>
            <a:r>
              <a:rPr lang="fr-FR" sz="10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contact@ecologic-france.com</a:t>
            </a:r>
            <a:endParaRPr lang="fr-FR" sz="1067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>
            <a:hlinkClick r:id="rId3"/>
            <a:extLst>
              <a:ext uri="{FF2B5EF4-FFF2-40B4-BE49-F238E27FC236}">
                <a16:creationId xmlns:a16="http://schemas.microsoft.com/office/drawing/2014/main" id="{C7DB1AD0-E3A6-6341-9E26-37C50D3433AD}"/>
              </a:ext>
            </a:extLst>
          </p:cNvPr>
          <p:cNvSpPr txBox="1"/>
          <p:nvPr userDrawn="1"/>
        </p:nvSpPr>
        <p:spPr>
          <a:xfrm>
            <a:off x="7104380" y="6234570"/>
            <a:ext cx="4713393" cy="2556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50000"/>
              </a:lnSpc>
            </a:pPr>
            <a:r>
              <a:rPr lang="fr-FR" sz="14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www.ecologic-france.com</a:t>
            </a:r>
            <a:endParaRPr lang="fr-FR" sz="1333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097FD-778E-1B48-B797-DFBABF5F92DC}"/>
              </a:ext>
            </a:extLst>
          </p:cNvPr>
          <p:cNvSpPr txBox="1"/>
          <p:nvPr userDrawn="1"/>
        </p:nvSpPr>
        <p:spPr>
          <a:xfrm>
            <a:off x="0" y="6580920"/>
            <a:ext cx="7195200" cy="277080"/>
          </a:xfrm>
          <a:prstGeom prst="rect">
            <a:avLst/>
          </a:prstGeom>
          <a:noFill/>
        </p:spPr>
        <p:txBody>
          <a:bodyPr wrap="square" lIns="384000" tIns="0" rIns="384000" bIns="17280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/>
                </a:solidFill>
              </a:rPr>
              <a:t>Copyright © Ecologic - </a:t>
            </a:r>
            <a:r>
              <a:rPr lang="en-US" sz="667" err="1">
                <a:solidFill>
                  <a:schemeClr val="tx1"/>
                </a:solidFill>
              </a:rPr>
              <a:t>Tous</a:t>
            </a:r>
            <a:r>
              <a:rPr lang="en-US" sz="667">
                <a:solidFill>
                  <a:schemeClr val="tx1"/>
                </a:solidFill>
              </a:rPr>
              <a:t> droits </a:t>
            </a:r>
            <a:r>
              <a:rPr lang="en-US" sz="667" err="1">
                <a:solidFill>
                  <a:schemeClr val="tx1"/>
                </a:solidFill>
              </a:rPr>
              <a:t>réservés</a:t>
            </a:r>
            <a:r>
              <a:rPr lang="en-US" sz="6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88A999-306F-1342-8700-561DB6CE72D5}"/>
              </a:ext>
            </a:extLst>
          </p:cNvPr>
          <p:cNvSpPr/>
          <p:nvPr userDrawn="1"/>
        </p:nvSpPr>
        <p:spPr>
          <a:xfrm>
            <a:off x="1" y="3587503"/>
            <a:ext cx="12191999" cy="50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85C275-A3B4-7F45-BA18-F1F2C308A2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"/>
            <a:ext cx="3360000" cy="26825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1ED325A-5E4B-3A42-94DA-4EDC26A58E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7389" y="2949537"/>
            <a:ext cx="4154140" cy="332124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BF74D3C-FC18-024E-8806-31BF313070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989" y="3284834"/>
            <a:ext cx="4154540" cy="30219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>
              <a:defRPr sz="10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4D7B055-0BC5-DB46-BD6E-7D7FB1B8FB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989" y="3606567"/>
            <a:ext cx="4154540" cy="30219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>
              <a:defRPr sz="1333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C5610A-B726-7A46-94AB-943A3D850B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0000" y="2880000"/>
            <a:ext cx="960000" cy="96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1374A-0C10-A54D-B406-22C611D045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752001" y="4161600"/>
            <a:ext cx="4058025" cy="722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F7543E-6793-4A43-8736-0CE6B49636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751719" y="4156801"/>
            <a:ext cx="4425600" cy="7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2928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CB18-854F-0A48-9B33-B028700FF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6485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466" baseline="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E9F05-F484-3348-8EF3-2215E6A82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0"/>
          <a:stretch/>
        </p:blipFill>
        <p:spPr>
          <a:xfrm>
            <a:off x="5156200" y="384001"/>
            <a:ext cx="1879600" cy="729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2EF8EA-EDB9-4B4E-9362-477ECDA75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533"/>
            <a:ext cx="12192000" cy="24214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E5D112-940F-7049-A833-E25BD15682FA}"/>
              </a:ext>
            </a:extLst>
          </p:cNvPr>
          <p:cNvSpPr txBox="1"/>
          <p:nvPr userDrawn="1"/>
        </p:nvSpPr>
        <p:spPr>
          <a:xfrm>
            <a:off x="0" y="6580920"/>
            <a:ext cx="7195200" cy="277080"/>
          </a:xfrm>
          <a:prstGeom prst="rect">
            <a:avLst/>
          </a:prstGeom>
          <a:noFill/>
        </p:spPr>
        <p:txBody>
          <a:bodyPr wrap="square" lIns="384000" tIns="0" rIns="384000" bIns="17280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/>
                </a:solidFill>
              </a:rPr>
              <a:t>Copyright © Ecologic - </a:t>
            </a:r>
            <a:r>
              <a:rPr lang="en-US" sz="667" err="1">
                <a:solidFill>
                  <a:schemeClr val="tx1"/>
                </a:solidFill>
              </a:rPr>
              <a:t>Tous</a:t>
            </a:r>
            <a:r>
              <a:rPr lang="en-US" sz="667">
                <a:solidFill>
                  <a:schemeClr val="tx1"/>
                </a:solidFill>
              </a:rPr>
              <a:t> droits </a:t>
            </a:r>
            <a:r>
              <a:rPr lang="en-US" sz="667" err="1">
                <a:solidFill>
                  <a:schemeClr val="tx1"/>
                </a:solidFill>
              </a:rPr>
              <a:t>réservés</a:t>
            </a:r>
            <a:r>
              <a:rPr lang="en-US" sz="6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71944889-31B8-FD41-A4B1-0CEDF8D8AA74}"/>
              </a:ext>
            </a:extLst>
          </p:cNvPr>
          <p:cNvSpPr txBox="1"/>
          <p:nvPr userDrawn="1"/>
        </p:nvSpPr>
        <p:spPr>
          <a:xfrm>
            <a:off x="374230" y="6006773"/>
            <a:ext cx="4713393" cy="508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1067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Tél. : 01 30 57 79 09 - Email : </a:t>
            </a:r>
            <a:r>
              <a:rPr lang="fr-FR" sz="10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contact@ecologic-france.com</a:t>
            </a:r>
            <a:endParaRPr lang="fr-FR" sz="1067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0">
            <a:hlinkClick r:id="rId4"/>
            <a:extLst>
              <a:ext uri="{FF2B5EF4-FFF2-40B4-BE49-F238E27FC236}">
                <a16:creationId xmlns:a16="http://schemas.microsoft.com/office/drawing/2014/main" id="{1F26562D-10BE-8E43-8AC1-09630AE3F0EF}"/>
              </a:ext>
            </a:extLst>
          </p:cNvPr>
          <p:cNvSpPr txBox="1"/>
          <p:nvPr userDrawn="1"/>
        </p:nvSpPr>
        <p:spPr>
          <a:xfrm>
            <a:off x="7104380" y="6234570"/>
            <a:ext cx="4713393" cy="2556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50000"/>
              </a:lnSpc>
            </a:pPr>
            <a:r>
              <a:rPr lang="fr-FR" sz="14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www.ecologic-france.com</a:t>
            </a:r>
            <a:endParaRPr lang="fr-FR" sz="1333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9214FF-61BC-3B4E-8D40-3B51B8792C2B}"/>
              </a:ext>
            </a:extLst>
          </p:cNvPr>
          <p:cNvSpPr/>
          <p:nvPr userDrawn="1"/>
        </p:nvSpPr>
        <p:spPr>
          <a:xfrm>
            <a:off x="1" y="4172827"/>
            <a:ext cx="12191999" cy="50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FB42F-B9F0-7E41-A040-0EE0B9D4A146}"/>
              </a:ext>
            </a:extLst>
          </p:cNvPr>
          <p:cNvSpPr/>
          <p:nvPr userDrawn="1"/>
        </p:nvSpPr>
        <p:spPr>
          <a:xfrm>
            <a:off x="4656000" y="4532747"/>
            <a:ext cx="2880000" cy="48000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55B92C-F45D-2849-96D1-151602F25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751717" y="4982851"/>
            <a:ext cx="4425600" cy="7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839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BB43C554-FB1F-0642-816C-24DAD5C0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DF60-11AD-3244-81BD-A8B9124D1D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9252" y="1680001"/>
            <a:ext cx="11423649" cy="1737164"/>
          </a:xfrm>
          <a:prstGeom prst="rect">
            <a:avLst/>
          </a:prstGeom>
          <a:solidFill>
            <a:schemeClr val="bg1"/>
          </a:solidFill>
        </p:spPr>
        <p:txBody>
          <a:bodyPr lIns="0"/>
          <a:lstStyle>
            <a:lvl1pPr>
              <a:defRPr sz="1333" b="0"/>
            </a:lvl1pPr>
            <a:lvl2pPr>
              <a:defRPr sz="1333" b="0"/>
            </a:lvl2pPr>
            <a:lvl3pPr>
              <a:defRPr sz="1333" b="0"/>
            </a:lvl3pPr>
            <a:lvl4pPr>
              <a:defRPr sz="1333" b="0"/>
            </a:lvl4pPr>
            <a:lvl5pPr>
              <a:defRPr sz="1333"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F2F22-5899-DC47-B6A0-83DDAFE57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52" y="1200001"/>
            <a:ext cx="11423649" cy="304208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B5E4A459-0868-5D4C-AC59-32AA65B30A8A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922202" y="3297000"/>
            <a:ext cx="269799" cy="264000"/>
          </a:xfrm>
          <a:prstGeom prst="rect">
            <a:avLst/>
          </a:prstGeom>
          <a:solidFill>
            <a:schemeClr val="accent1"/>
          </a:solidFill>
        </p:spPr>
        <p:txBody>
          <a:bodyPr vert="horz" lIns="46800" tIns="46800" rIns="4680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013F01E-F0E5-5743-BDC2-31F0AFB7F8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15973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CB275F-2245-5C48-9C32-807E99E74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7"/>
            <a:ext cx="12192000" cy="68533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2FE30A5-EB3C-8F4E-B574-E94FBF8369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0000" y="894878"/>
            <a:ext cx="2834257" cy="1447025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D7C951D-6A16-C24F-90F5-A87B37A89D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44" y="1312817"/>
            <a:ext cx="6380867" cy="2116183"/>
          </a:xfrm>
        </p:spPr>
        <p:txBody>
          <a:bodyPr anchor="t">
            <a:normAutofit/>
          </a:bodyPr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4F9D6E-387D-3244-BC80-66DD82781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943" y="3442064"/>
            <a:ext cx="6380868" cy="1606095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93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uver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BB946F-ADC7-8E44-9DF3-A1859A8E2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7"/>
            <a:ext cx="12192000" cy="68533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A84680-EDF7-C44E-894A-51C1F371C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567" y="4509997"/>
            <a:ext cx="2834257" cy="1447025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B2F93EA1-DF37-204F-9E18-E0129FA29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8754" y="5060318"/>
            <a:ext cx="3667163" cy="17934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00B3DD"/>
                </a:solidFill>
              </a:defRPr>
            </a:lvl1pPr>
          </a:lstStyle>
          <a:p>
            <a:pPr lvl="0"/>
            <a:r>
              <a:rPr lang="fr-FR"/>
              <a:t>15 avenue du centre</a:t>
            </a:r>
          </a:p>
          <a:p>
            <a:pPr lvl="0"/>
            <a:r>
              <a:rPr lang="fr-FR"/>
              <a:t>78280 Guyancourt</a:t>
            </a:r>
          </a:p>
          <a:p>
            <a:pPr lvl="0"/>
            <a:r>
              <a:rPr lang="fr-FR"/>
              <a:t>Tél : </a:t>
            </a:r>
          </a:p>
        </p:txBody>
      </p:sp>
    </p:spTree>
    <p:extLst>
      <p:ext uri="{BB962C8B-B14F-4D97-AF65-F5344CB8AC3E}">
        <p14:creationId xmlns:p14="http://schemas.microsoft.com/office/powerpoint/2010/main" val="136212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20F57A-A7C4-3148-A7E3-4C1764E97337}"/>
              </a:ext>
            </a:extLst>
          </p:cNvPr>
          <p:cNvSpPr/>
          <p:nvPr userDrawn="1"/>
        </p:nvSpPr>
        <p:spPr>
          <a:xfrm>
            <a:off x="5712000" y="875144"/>
            <a:ext cx="768000" cy="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10FFFE4-69D7-DD4C-893B-FD99AB8864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4470400"/>
            <a:ext cx="12175067" cy="2387600"/>
          </a:xfrm>
          <a:prstGeom prst="rect">
            <a:avLst/>
          </a:prstGeom>
        </p:spPr>
      </p:pic>
      <p:sp>
        <p:nvSpPr>
          <p:cNvPr id="37" name="Title Placeholder 36">
            <a:extLst>
              <a:ext uri="{FF2B5EF4-FFF2-40B4-BE49-F238E27FC236}">
                <a16:creationId xmlns:a16="http://schemas.microsoft.com/office/drawing/2014/main" id="{002E0023-2AEF-8F4E-A592-C92226A8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366185"/>
            <a:ext cx="11424000" cy="451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D65145-E248-F14E-A3FF-964C0B0C32B9}"/>
              </a:ext>
            </a:extLst>
          </p:cNvPr>
          <p:cNvSpPr txBox="1"/>
          <p:nvPr userDrawn="1"/>
        </p:nvSpPr>
        <p:spPr>
          <a:xfrm>
            <a:off x="0" y="6580920"/>
            <a:ext cx="7195200" cy="277080"/>
          </a:xfrm>
          <a:prstGeom prst="rect">
            <a:avLst/>
          </a:prstGeom>
          <a:noFill/>
        </p:spPr>
        <p:txBody>
          <a:bodyPr wrap="square" lIns="384000" tIns="0" rIns="384000" bIns="17280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/>
                </a:solidFill>
              </a:rPr>
              <a:t>Copyright © Ecologic - </a:t>
            </a:r>
            <a:r>
              <a:rPr lang="en-US" sz="667" err="1">
                <a:solidFill>
                  <a:schemeClr val="tx1"/>
                </a:solidFill>
              </a:rPr>
              <a:t>Tous</a:t>
            </a:r>
            <a:r>
              <a:rPr lang="en-US" sz="667">
                <a:solidFill>
                  <a:schemeClr val="tx1"/>
                </a:solidFill>
              </a:rPr>
              <a:t> droits </a:t>
            </a:r>
            <a:r>
              <a:rPr lang="en-US" sz="667" err="1">
                <a:solidFill>
                  <a:schemeClr val="tx1"/>
                </a:solidFill>
              </a:rPr>
              <a:t>réservés</a:t>
            </a:r>
            <a:r>
              <a:rPr lang="en-US" sz="6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7" name="Slide Number Placeholder 26">
            <a:extLst>
              <a:ext uri="{FF2B5EF4-FFF2-40B4-BE49-F238E27FC236}">
                <a16:creationId xmlns:a16="http://schemas.microsoft.com/office/drawing/2014/main" id="{A7F4204D-5370-2D49-ABF1-17B1319F986A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922202" y="3297000"/>
            <a:ext cx="269799" cy="264000"/>
          </a:xfrm>
          <a:prstGeom prst="rect">
            <a:avLst/>
          </a:prstGeom>
          <a:solidFill>
            <a:schemeClr val="accent1"/>
          </a:solidFill>
        </p:spPr>
        <p:txBody>
          <a:bodyPr vert="horz" lIns="46800" tIns="46800" rIns="4680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013F01E-F0E5-5743-BDC2-31F0AFB7F8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4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652" r:id="rId2"/>
    <p:sldLayoutId id="2147483653" r:id="rId3"/>
    <p:sldLayoutId id="2147483806" r:id="rId4"/>
    <p:sldLayoutId id="2147483807" r:id="rId5"/>
  </p:sldLayoutIdLst>
  <p:transition>
    <p:wipe dir="r"/>
  </p:transition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600" b="1" i="0" u="none" kern="1200" cap="none" baseline="0">
          <a:solidFill>
            <a:schemeClr val="tx1"/>
          </a:solidFill>
          <a:uFill>
            <a:solidFill>
              <a:schemeClr val="accent1"/>
            </a:solidFill>
          </a:uFill>
          <a:latin typeface="arial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spcAft>
          <a:spcPts val="1800"/>
        </a:spcAft>
        <a:buFontTx/>
        <a:buNone/>
        <a:defRPr sz="1200" b="1" i="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spcAft>
          <a:spcPts val="1200"/>
        </a:spcAft>
        <a:buFontTx/>
        <a:buNone/>
        <a:defRPr sz="10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30000"/>
        <a:buFontTx/>
        <a:buBlip>
          <a:blip r:embed="rId8"/>
        </a:buBlip>
        <a:defRPr sz="1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ap-r&amp;d@ecologic-franc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73EE24F-E71D-004D-A7E8-4ECBB5976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96" y="1312817"/>
            <a:ext cx="8651751" cy="1833154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  <a:t>Appel à projets R&amp;D</a:t>
            </a:r>
            <a:b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</a:br>
            <a:b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</a:br>
            <a:r>
              <a:rPr lang="fr-FR" sz="27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  <a:t>VOLET : </a:t>
            </a:r>
            <a:r>
              <a:rPr lang="fr-FR" sz="27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  <a:t>EEE Général</a:t>
            </a:r>
            <a:br>
              <a:rPr lang="fr-FR" sz="1400" dirty="0">
                <a:latin typeface="Muli" panose="02000503040000090004" pitchFamily="2" charset="0"/>
              </a:rPr>
            </a:br>
            <a:br>
              <a:rPr lang="fr-FR" sz="1400" dirty="0">
                <a:latin typeface="Muli" panose="02000503040000090004" pitchFamily="2" charset="0"/>
              </a:rPr>
            </a:br>
            <a:br>
              <a:rPr lang="fr-FR" sz="1400" dirty="0">
                <a:solidFill>
                  <a:schemeClr val="tx2"/>
                </a:solidFill>
                <a:latin typeface="Muli" panose="02000503040000090004" pitchFamily="2" charset="0"/>
              </a:rPr>
            </a:br>
            <a:r>
              <a:rPr lang="fr-FR" sz="2800" dirty="0">
                <a:solidFill>
                  <a:schemeClr val="tx2"/>
                </a:solidFill>
                <a:latin typeface="Muli" panose="02000503040000090004" pitchFamily="2" charset="0"/>
              </a:rPr>
              <a:t>Présentation du projet</a:t>
            </a:r>
            <a:endParaRPr lang="fr-FR" sz="1400" dirty="0">
              <a:solidFill>
                <a:schemeClr val="tx2"/>
              </a:solidFill>
              <a:latin typeface="Muli" panose="02000503040000090004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E3B195-343B-48EF-9AB5-30AA47520323}"/>
              </a:ext>
            </a:extLst>
          </p:cNvPr>
          <p:cNvSpPr txBox="1"/>
          <p:nvPr/>
        </p:nvSpPr>
        <p:spPr>
          <a:xfrm>
            <a:off x="1413152" y="371203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Muli" panose="02000503040000090004" pitchFamily="2" charset="0"/>
              </a:rPr>
              <a:t>[Nom du projet]</a:t>
            </a:r>
            <a:br>
              <a:rPr lang="fr-FR" sz="3200" dirty="0">
                <a:solidFill>
                  <a:schemeClr val="bg1"/>
                </a:solidFill>
                <a:latin typeface="Muli" panose="02000503040000090004" pitchFamily="2" charset="0"/>
              </a:rPr>
            </a:br>
            <a:r>
              <a:rPr lang="fr-FR" sz="3200" dirty="0">
                <a:solidFill>
                  <a:schemeClr val="bg1"/>
                </a:solidFill>
                <a:latin typeface="Muli" panose="02000503040000090004" pitchFamily="2" charset="0"/>
              </a:rPr>
              <a:t>[Porteur(s) du projet]</a:t>
            </a:r>
            <a:endParaRPr lang="fr-FR" sz="3200" b="0" dirty="0">
              <a:solidFill>
                <a:schemeClr val="bg1"/>
              </a:solidFill>
              <a:latin typeface="Muli" panose="02000503040000090004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2FDDB5-8A3B-469D-AF39-EAA0CE00321F}"/>
              </a:ext>
            </a:extLst>
          </p:cNvPr>
          <p:cNvSpPr txBox="1"/>
          <p:nvPr/>
        </p:nvSpPr>
        <p:spPr>
          <a:xfrm>
            <a:off x="474996" y="6328007"/>
            <a:ext cx="4691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2"/>
                </a:solidFill>
                <a:latin typeface="Muli" panose="02000503040000090004" pitchFamily="2" charset="0"/>
              </a:rPr>
              <a:t>Période visée : </a:t>
            </a:r>
            <a:r>
              <a:rPr lang="fr-FR" sz="1800" b="1" dirty="0">
                <a:solidFill>
                  <a:schemeClr val="tx2"/>
                </a:solidFill>
                <a:latin typeface="Muli" panose="02000503040000090004" pitchFamily="2" charset="0"/>
              </a:rPr>
              <a:t>S2 2023</a:t>
            </a:r>
          </a:p>
        </p:txBody>
      </p:sp>
    </p:spTree>
    <p:extLst>
      <p:ext uri="{BB962C8B-B14F-4D97-AF65-F5344CB8AC3E}">
        <p14:creationId xmlns:p14="http://schemas.microsoft.com/office/powerpoint/2010/main" val="242425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94ED6BE-3A20-4390-A989-FE043AA35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10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5427E68-F946-8D77-7B01-A3DD50DF5B8E}"/>
              </a:ext>
            </a:extLst>
          </p:cNvPr>
          <p:cNvSpPr txBox="1">
            <a:spLocks/>
          </p:cNvSpPr>
          <p:nvPr/>
        </p:nvSpPr>
        <p:spPr>
          <a:xfrm>
            <a:off x="11924742" y="3284300"/>
            <a:ext cx="269799" cy="264000"/>
          </a:xfrm>
          <a:prstGeom prst="rect">
            <a:avLst/>
          </a:prstGeom>
          <a:solidFill>
            <a:schemeClr val="accent1"/>
          </a:solidFill>
        </p:spPr>
        <p:txBody>
          <a:bodyPr vert="horz" lIns="46800" tIns="46800" rIns="46800" bIns="45720" rtlCol="0" anchor="ctr"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1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10</a:t>
            </a:fld>
            <a:endParaRPr lang="fr-FR" sz="11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2C22EDF-4037-0FAF-B8C2-E27975560401}"/>
              </a:ext>
            </a:extLst>
          </p:cNvPr>
          <p:cNvSpPr txBox="1">
            <a:spLocks/>
          </p:cNvSpPr>
          <p:nvPr/>
        </p:nvSpPr>
        <p:spPr>
          <a:xfrm>
            <a:off x="324224" y="353485"/>
            <a:ext cx="11424000" cy="1037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u="none" kern="1200" cap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EEE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33380F2C-083E-EF02-6D17-2866A9833C12}"/>
              </a:ext>
            </a:extLst>
          </p:cNvPr>
          <p:cNvSpPr txBox="1">
            <a:spLocks/>
          </p:cNvSpPr>
          <p:nvPr/>
        </p:nvSpPr>
        <p:spPr>
          <a:xfrm>
            <a:off x="324224" y="1327831"/>
            <a:ext cx="791807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Potentiel de circularité, d’industrialisation et de création d’emploi du projet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8DB865FC-8C83-B5BB-92A7-B9964724E669}"/>
              </a:ext>
            </a:extLst>
          </p:cNvPr>
          <p:cNvSpPr txBox="1">
            <a:spLocks/>
          </p:cNvSpPr>
          <p:nvPr/>
        </p:nvSpPr>
        <p:spPr>
          <a:xfrm>
            <a:off x="324224" y="1626557"/>
            <a:ext cx="11607045" cy="185152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2000503040000020004" pitchFamily="2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C10CFB66-69FC-EEFD-63BE-1EA30282DCAC}"/>
              </a:ext>
            </a:extLst>
          </p:cNvPr>
          <p:cNvSpPr txBox="1">
            <a:spLocks/>
          </p:cNvSpPr>
          <p:nvPr/>
        </p:nvSpPr>
        <p:spPr>
          <a:xfrm>
            <a:off x="324224" y="3548301"/>
            <a:ext cx="500977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Gains économiques projetés du projet sur la filière 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6D4CC3F-3172-280E-D217-C5F432D10FF9}"/>
              </a:ext>
            </a:extLst>
          </p:cNvPr>
          <p:cNvSpPr txBox="1">
            <a:spLocks/>
          </p:cNvSpPr>
          <p:nvPr/>
        </p:nvSpPr>
        <p:spPr>
          <a:xfrm>
            <a:off x="324224" y="3847027"/>
            <a:ext cx="11607045" cy="185152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787922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7F9C5D-BCE7-187E-3055-813B5313E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8754" y="5064592"/>
            <a:ext cx="3667163" cy="1793408"/>
          </a:xfrm>
        </p:spPr>
        <p:txBody>
          <a:bodyPr/>
          <a:lstStyle/>
          <a:p>
            <a:r>
              <a:rPr lang="fr-FR" dirty="0"/>
              <a:t>15 avenue du centre</a:t>
            </a:r>
          </a:p>
          <a:p>
            <a:r>
              <a:rPr lang="fr-FR" dirty="0"/>
              <a:t>78280 Guyancourt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8F55E5-3408-4A8F-97C6-81E2C9006811}"/>
              </a:ext>
            </a:extLst>
          </p:cNvPr>
          <p:cNvSpPr txBox="1"/>
          <p:nvPr/>
        </p:nvSpPr>
        <p:spPr>
          <a:xfrm>
            <a:off x="1167774" y="1161713"/>
            <a:ext cx="6096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Contacts du porteur de projet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8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Nom :		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Prénom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latin typeface="Muli" panose="02000503040000020004" pitchFamily="2" charset="0"/>
                <a:sym typeface="Wingdings" panose="05000000000000000000" pitchFamily="2" charset="2"/>
              </a:rPr>
              <a:t>	Société :</a:t>
            </a: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Adresse électronique :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Téléphone :	</a:t>
            </a:r>
            <a:endParaRPr lang="fr-FR" dirty="0"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5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3FFDF01B-DD14-4F4B-891B-D8C57CF2E024}"/>
              </a:ext>
            </a:extLst>
          </p:cNvPr>
          <p:cNvSpPr txBox="1">
            <a:spLocks/>
          </p:cNvSpPr>
          <p:nvPr/>
        </p:nvSpPr>
        <p:spPr>
          <a:xfrm>
            <a:off x="483825" y="1318050"/>
            <a:ext cx="11224349" cy="3361232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Modalités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 porteur du projet doit transmettre ce document complété à Ecologic par courrier électronique à l’adresse suivante, en précisant dans l’objet du mail le volet auquel est rattachée sa candidature : </a:t>
            </a:r>
            <a:r>
              <a:rPr lang="fr-FR" sz="1200" u="sng" dirty="0">
                <a:solidFill>
                  <a:srgbClr val="0563C1"/>
                </a:solidFill>
                <a:effectLst/>
                <a:latin typeface="Muli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aap-r&amp;d@ecologic-france.com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Contexte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 présent document doit être remis à Ecologic avant la date du 5 juillet 2023.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 plan de cette présentation doit être respecté. 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Objectif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Cette présentation doit permettre au porteur de vérifier l’adéquation entre son projet et l’appel à projet R&amp;D d’Ecologic puis de permettre l’analyse des bénéfices du projet pour la filière visée ainsi que le coût du soutien au projet pour l’éco-organisme.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Les informations fournies sont confidentielles, non engageantes.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451551"/>
          </a:xfrm>
        </p:spPr>
        <p:txBody>
          <a:bodyPr/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Muli" panose="02000503040000020004" pitchFamily="2" charset="0"/>
              </a:rPr>
              <a:t>Notice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96DA5D1-EB5D-4ECA-8CBD-8DA0612A7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2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2042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3FFDF01B-DD14-4F4B-891B-D8C57CF2E024}"/>
              </a:ext>
            </a:extLst>
          </p:cNvPr>
          <p:cNvSpPr txBox="1">
            <a:spLocks/>
          </p:cNvSpPr>
          <p:nvPr/>
        </p:nvSpPr>
        <p:spPr>
          <a:xfrm>
            <a:off x="483826" y="1390620"/>
            <a:ext cx="3652746" cy="319960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Porteur du projet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EEE Général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3A3365D-1B06-4E7E-AFA4-408752C68BD0}"/>
              </a:ext>
            </a:extLst>
          </p:cNvPr>
          <p:cNvSpPr txBox="1">
            <a:spLocks/>
          </p:cNvSpPr>
          <p:nvPr/>
        </p:nvSpPr>
        <p:spPr>
          <a:xfrm>
            <a:off x="4296229" y="1710580"/>
            <a:ext cx="7512609" cy="276236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B876796-9829-4BE3-B33D-978C8E18FF33}"/>
              </a:ext>
            </a:extLst>
          </p:cNvPr>
          <p:cNvSpPr txBox="1">
            <a:spLocks/>
          </p:cNvSpPr>
          <p:nvPr/>
        </p:nvSpPr>
        <p:spPr>
          <a:xfrm>
            <a:off x="483825" y="2781381"/>
            <a:ext cx="3652747" cy="319960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Partenaires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55B8BD1-91C2-4D35-BAB6-AFF01AC23B92}"/>
              </a:ext>
            </a:extLst>
          </p:cNvPr>
          <p:cNvSpPr txBox="1">
            <a:spLocks/>
          </p:cNvSpPr>
          <p:nvPr/>
        </p:nvSpPr>
        <p:spPr>
          <a:xfrm>
            <a:off x="483825" y="1710580"/>
            <a:ext cx="3652746" cy="1060685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ctr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dirty="0">
                <a:latin typeface="Muli" panose="02000503040000020004" pitchFamily="2" charset="0"/>
                <a:sym typeface="Wingdings" panose="05000000000000000000" pitchFamily="2" charset="2"/>
              </a:rPr>
              <a:t>(Personne morale)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AF09A005-D8FD-4C37-AE13-2D256CAD6115}"/>
              </a:ext>
            </a:extLst>
          </p:cNvPr>
          <p:cNvSpPr txBox="1">
            <a:spLocks/>
          </p:cNvSpPr>
          <p:nvPr/>
        </p:nvSpPr>
        <p:spPr>
          <a:xfrm>
            <a:off x="527579" y="3103394"/>
            <a:ext cx="3652746" cy="224120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dirty="0">
                <a:latin typeface="Muli" panose="02000503040000020004" pitchFamily="2" charset="0"/>
                <a:sym typeface="Wingdings" panose="05000000000000000000" pitchFamily="2" charset="2"/>
              </a:rPr>
              <a:t>(Personnes morales)</a:t>
            </a:r>
            <a:endParaRPr lang="fr-FR" sz="1600" b="1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3C27515-10EE-4ABF-8C75-7549FBE62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3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B42E27B7-AF34-63F3-2413-9EBF9921E8C2}"/>
              </a:ext>
            </a:extLst>
          </p:cNvPr>
          <p:cNvSpPr txBox="1">
            <a:spLocks/>
          </p:cNvSpPr>
          <p:nvPr/>
        </p:nvSpPr>
        <p:spPr>
          <a:xfrm>
            <a:off x="4296229" y="4601616"/>
            <a:ext cx="7512609" cy="742981"/>
          </a:xfrm>
          <a:prstGeom prst="rect">
            <a:avLst/>
          </a:prstGeom>
          <a:noFill/>
          <a:ln>
            <a:noFill/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400" dirty="0">
                <a:latin typeface="Muli" panose="02000503040000020004" pitchFamily="2" charset="0"/>
                <a:sym typeface="Wingdings" panose="05000000000000000000" pitchFamily="2" charset="2"/>
              </a:rPr>
              <a:t>Si votre projet est retenu et soutenu, et uniquement dans ce cas, cette description servira de base de communication sur laquelle ECOLOGIC pourra évoquer en autonomie votre projet.</a:t>
            </a:r>
            <a:endParaRPr lang="fr-FR" sz="11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E48F89B4-CEF9-A109-DA48-8C20BF408EE9}"/>
              </a:ext>
            </a:extLst>
          </p:cNvPr>
          <p:cNvSpPr txBox="1">
            <a:spLocks/>
          </p:cNvSpPr>
          <p:nvPr/>
        </p:nvSpPr>
        <p:spPr>
          <a:xfrm>
            <a:off x="6226159" y="1390620"/>
            <a:ext cx="3652746" cy="319960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Brève description du projet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818993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3DBC380-FBC6-439C-9B1F-44B6FF483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4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5897D88F-59A4-DA0B-308C-1E03738D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EEE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8D9C7547-A65B-A23C-2F66-139EBB0D78CD}"/>
              </a:ext>
            </a:extLst>
          </p:cNvPr>
          <p:cNvSpPr txBox="1">
            <a:spLocks/>
          </p:cNvSpPr>
          <p:nvPr/>
        </p:nvSpPr>
        <p:spPr>
          <a:xfrm>
            <a:off x="324224" y="1086531"/>
            <a:ext cx="365274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Contexte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E7D35A8-F6A8-1828-AB09-49DCACD56C5C}"/>
              </a:ext>
            </a:extLst>
          </p:cNvPr>
          <p:cNvSpPr txBox="1">
            <a:spLocks/>
          </p:cNvSpPr>
          <p:nvPr/>
        </p:nvSpPr>
        <p:spPr>
          <a:xfrm>
            <a:off x="324224" y="1385256"/>
            <a:ext cx="11607045" cy="419258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>
                <a:latin typeface="Muli" panose="02000503040000020004" pitchFamily="2" charset="0"/>
                <a:sym typeface="Wingdings" panose="05000000000000000000" pitchFamily="2" charset="2"/>
              </a:rPr>
              <a:t>Ex : 	Enjeux technologiques, stratégiques, économiques, sociaux, environnementaux.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>
                <a:latin typeface="Muli" panose="02000503040000020004" pitchFamily="2" charset="0"/>
                <a:sym typeface="Wingdings" panose="05000000000000000000" pitchFamily="2" charset="2"/>
              </a:rPr>
              <a:t>	Contexte réglementaire et législatif.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>
                <a:latin typeface="Muli" panose="02000503040000020004" pitchFamily="2" charset="0"/>
                <a:sym typeface="Wingdings" panose="05000000000000000000" pitchFamily="2" charset="2"/>
              </a:rPr>
              <a:t>	Travaux et résultats précédents.</a:t>
            </a:r>
            <a:endParaRPr lang="fr-FR" sz="1200" i="1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327883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EEE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7626EC3-8FC6-48CF-BA39-E1CDA60A0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5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73A6AFFE-AC0B-51AC-662A-7FC072C6FEEF}"/>
              </a:ext>
            </a:extLst>
          </p:cNvPr>
          <p:cNvSpPr txBox="1">
            <a:spLocks/>
          </p:cNvSpPr>
          <p:nvPr/>
        </p:nvSpPr>
        <p:spPr>
          <a:xfrm>
            <a:off x="324224" y="1086531"/>
            <a:ext cx="365274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Objectif et solution développée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22ED08AB-DAF1-72E3-F1B1-E528A0402670}"/>
              </a:ext>
            </a:extLst>
          </p:cNvPr>
          <p:cNvSpPr txBox="1">
            <a:spLocks/>
          </p:cNvSpPr>
          <p:nvPr/>
        </p:nvSpPr>
        <p:spPr>
          <a:xfrm>
            <a:off x="324224" y="1385257"/>
            <a:ext cx="11607045" cy="2932664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712744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3DBC380-FBC6-439C-9B1F-44B6FF483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6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5897D88F-59A4-DA0B-308C-1E03738D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EEE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8D9C7547-A65B-A23C-2F66-139EBB0D78CD}"/>
              </a:ext>
            </a:extLst>
          </p:cNvPr>
          <p:cNvSpPr txBox="1">
            <a:spLocks/>
          </p:cNvSpPr>
          <p:nvPr/>
        </p:nvSpPr>
        <p:spPr>
          <a:xfrm>
            <a:off x="324224" y="1086531"/>
            <a:ext cx="365274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Organisation du projet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E7D35A8-F6A8-1828-AB09-49DCACD56C5C}"/>
              </a:ext>
            </a:extLst>
          </p:cNvPr>
          <p:cNvSpPr txBox="1">
            <a:spLocks/>
          </p:cNvSpPr>
          <p:nvPr/>
        </p:nvSpPr>
        <p:spPr>
          <a:xfrm>
            <a:off x="324226" y="2843155"/>
            <a:ext cx="5623814" cy="2732146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Planning prévisionnel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i="1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graphicFrame>
        <p:nvGraphicFramePr>
          <p:cNvPr id="3" name="Tableau 24">
            <a:extLst>
              <a:ext uri="{FF2B5EF4-FFF2-40B4-BE49-F238E27FC236}">
                <a16:creationId xmlns:a16="http://schemas.microsoft.com/office/drawing/2014/main" id="{B28FE5D5-008C-0F83-DADC-3CA300C63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99223"/>
              </p:ext>
            </p:extLst>
          </p:nvPr>
        </p:nvGraphicFramePr>
        <p:xfrm>
          <a:off x="324224" y="1398052"/>
          <a:ext cx="5623814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490">
                  <a:extLst>
                    <a:ext uri="{9D8B030D-6E8A-4147-A177-3AD203B41FA5}">
                      <a16:colId xmlns:a16="http://schemas.microsoft.com/office/drawing/2014/main" val="2180895588"/>
                    </a:ext>
                  </a:extLst>
                </a:gridCol>
                <a:gridCol w="3811324">
                  <a:extLst>
                    <a:ext uri="{9D8B030D-6E8A-4147-A177-3AD203B41FA5}">
                      <a16:colId xmlns:a16="http://schemas.microsoft.com/office/drawing/2014/main" val="94013114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Chef de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(Personne physique)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Membres de l’équipe 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(Personnes physiques et personnes morales associées)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</a:tbl>
          </a:graphicData>
        </a:graphic>
      </p:graphicFrame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52AA5077-8760-7917-CD54-3214BDDB61B7}"/>
              </a:ext>
            </a:extLst>
          </p:cNvPr>
          <p:cNvSpPr txBox="1">
            <a:spLocks/>
          </p:cNvSpPr>
          <p:nvPr/>
        </p:nvSpPr>
        <p:spPr>
          <a:xfrm>
            <a:off x="6243962" y="2843155"/>
            <a:ext cx="5623813" cy="2732146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Jalons et livrables :</a:t>
            </a:r>
          </a:p>
        </p:txBody>
      </p:sp>
      <p:graphicFrame>
        <p:nvGraphicFramePr>
          <p:cNvPr id="2" name="Tableau 24">
            <a:extLst>
              <a:ext uri="{FF2B5EF4-FFF2-40B4-BE49-F238E27FC236}">
                <a16:creationId xmlns:a16="http://schemas.microsoft.com/office/drawing/2014/main" id="{5A4FD247-A1FC-8FCE-5B38-152BB88B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10234"/>
              </p:ext>
            </p:extLst>
          </p:nvPr>
        </p:nvGraphicFramePr>
        <p:xfrm>
          <a:off x="6243961" y="1398051"/>
          <a:ext cx="5623813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248">
                  <a:extLst>
                    <a:ext uri="{9D8B030D-6E8A-4147-A177-3AD203B41FA5}">
                      <a16:colId xmlns:a16="http://schemas.microsoft.com/office/drawing/2014/main" val="1428712854"/>
                    </a:ext>
                  </a:extLst>
                </a:gridCol>
                <a:gridCol w="2672565">
                  <a:extLst>
                    <a:ext uri="{9D8B030D-6E8A-4147-A177-3AD203B41FA5}">
                      <a16:colId xmlns:a16="http://schemas.microsoft.com/office/drawing/2014/main" val="47012981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Durée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Localisation administrative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Localisation industrielle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00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52621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EEE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7626EC3-8FC6-48CF-BA39-E1CDA60A0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7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73A6AFFE-AC0B-51AC-662A-7FC072C6FEEF}"/>
              </a:ext>
            </a:extLst>
          </p:cNvPr>
          <p:cNvSpPr txBox="1">
            <a:spLocks/>
          </p:cNvSpPr>
          <p:nvPr/>
        </p:nvSpPr>
        <p:spPr>
          <a:xfrm>
            <a:off x="324224" y="1390619"/>
            <a:ext cx="365274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Plan de financement </a:t>
            </a:r>
            <a:r>
              <a:rPr lang="fr-FR" sz="1600" dirty="0">
                <a:latin typeface="Muli" panose="02000503040000020004" pitchFamily="2" charset="0"/>
                <a:sym typeface="Wingdings" panose="05000000000000000000" pitchFamily="2" charset="2"/>
              </a:rPr>
              <a:t>en €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graphicFrame>
        <p:nvGraphicFramePr>
          <p:cNvPr id="2" name="Tableau 24">
            <a:extLst>
              <a:ext uri="{FF2B5EF4-FFF2-40B4-BE49-F238E27FC236}">
                <a16:creationId xmlns:a16="http://schemas.microsoft.com/office/drawing/2014/main" id="{489275C5-7D7F-2093-7964-EBEF9439A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25260"/>
              </p:ext>
            </p:extLst>
          </p:nvPr>
        </p:nvGraphicFramePr>
        <p:xfrm>
          <a:off x="324224" y="1702140"/>
          <a:ext cx="11600519" cy="37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099">
                  <a:extLst>
                    <a:ext uri="{9D8B030D-6E8A-4147-A177-3AD203B41FA5}">
                      <a16:colId xmlns:a16="http://schemas.microsoft.com/office/drawing/2014/main" val="2180895588"/>
                    </a:ext>
                  </a:extLst>
                </a:gridCol>
                <a:gridCol w="1777157">
                  <a:extLst>
                    <a:ext uri="{9D8B030D-6E8A-4147-A177-3AD203B41FA5}">
                      <a16:colId xmlns:a16="http://schemas.microsoft.com/office/drawing/2014/main" val="940131145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969330278"/>
                    </a:ext>
                  </a:extLst>
                </a:gridCol>
                <a:gridCol w="3375103">
                  <a:extLst>
                    <a:ext uri="{9D8B030D-6E8A-4147-A177-3AD203B41FA5}">
                      <a16:colId xmlns:a16="http://schemas.microsoft.com/office/drawing/2014/main" val="267157967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Autofinancement porteur de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Dépenses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Contributions partenaires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Contribution financière demandée à ECOLOGIC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85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Subventions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75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0832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7011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065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82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0201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3877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8157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205749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li" panose="02000503040000020004" pitchFamily="2" charset="0"/>
                        </a:rPr>
                        <a:t>Coût total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5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77721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94ED6BE-3A20-4390-A989-FE043AA35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8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5427E68-F946-8D77-7B01-A3DD50DF5B8E}"/>
              </a:ext>
            </a:extLst>
          </p:cNvPr>
          <p:cNvSpPr txBox="1">
            <a:spLocks/>
          </p:cNvSpPr>
          <p:nvPr/>
        </p:nvSpPr>
        <p:spPr>
          <a:xfrm>
            <a:off x="11924742" y="3284300"/>
            <a:ext cx="269799" cy="264000"/>
          </a:xfrm>
          <a:prstGeom prst="rect">
            <a:avLst/>
          </a:prstGeom>
          <a:solidFill>
            <a:schemeClr val="accent1"/>
          </a:solidFill>
        </p:spPr>
        <p:txBody>
          <a:bodyPr vert="horz" lIns="46800" tIns="46800" rIns="46800" bIns="45720" rtlCol="0" anchor="ctr"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8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2C22EDF-4037-0FAF-B8C2-E27975560401}"/>
              </a:ext>
            </a:extLst>
          </p:cNvPr>
          <p:cNvSpPr txBox="1">
            <a:spLocks/>
          </p:cNvSpPr>
          <p:nvPr/>
        </p:nvSpPr>
        <p:spPr>
          <a:xfrm>
            <a:off x="324224" y="353485"/>
            <a:ext cx="11424000" cy="1037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u="none" kern="1200" cap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EEE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33380F2C-083E-EF02-6D17-2866A9833C12}"/>
              </a:ext>
            </a:extLst>
          </p:cNvPr>
          <p:cNvSpPr txBox="1">
            <a:spLocks/>
          </p:cNvSpPr>
          <p:nvPr/>
        </p:nvSpPr>
        <p:spPr>
          <a:xfrm>
            <a:off x="324224" y="1086531"/>
            <a:ext cx="365274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Collaboration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8DB865FC-8C83-B5BB-92A7-B9964724E669}"/>
              </a:ext>
            </a:extLst>
          </p:cNvPr>
          <p:cNvSpPr txBox="1">
            <a:spLocks/>
          </p:cNvSpPr>
          <p:nvPr/>
        </p:nvSpPr>
        <p:spPr>
          <a:xfrm>
            <a:off x="324224" y="1385257"/>
            <a:ext cx="11607045" cy="2163044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Description des collaborations entre les parties du projet 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	Présentation des acteurs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	Rôles de chacun et synergie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C10CFB66-69FC-EEFD-63BE-1EA30282DCAC}"/>
              </a:ext>
            </a:extLst>
          </p:cNvPr>
          <p:cNvSpPr txBox="1">
            <a:spLocks/>
          </p:cNvSpPr>
          <p:nvPr/>
        </p:nvSpPr>
        <p:spPr>
          <a:xfrm>
            <a:off x="324224" y="3548301"/>
            <a:ext cx="500977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Place demandée à ECOLOGIC dans le projet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6D4CC3F-3172-280E-D217-C5F432D10FF9}"/>
              </a:ext>
            </a:extLst>
          </p:cNvPr>
          <p:cNvSpPr txBox="1">
            <a:spLocks/>
          </p:cNvSpPr>
          <p:nvPr/>
        </p:nvSpPr>
        <p:spPr>
          <a:xfrm>
            <a:off x="324224" y="3847027"/>
            <a:ext cx="11607045" cy="2163044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Au-delà du financement 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373737"/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	- Soutien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373737"/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	- Expertise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373737"/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	- Mise à disposition de déchet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373737"/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	- …</a:t>
            </a:r>
          </a:p>
        </p:txBody>
      </p:sp>
    </p:spTree>
    <p:extLst>
      <p:ext uri="{BB962C8B-B14F-4D97-AF65-F5344CB8AC3E}">
        <p14:creationId xmlns:p14="http://schemas.microsoft.com/office/powerpoint/2010/main" val="271945752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02C22EDF-4037-0FAF-B8C2-E27975560401}"/>
              </a:ext>
            </a:extLst>
          </p:cNvPr>
          <p:cNvSpPr txBox="1">
            <a:spLocks/>
          </p:cNvSpPr>
          <p:nvPr/>
        </p:nvSpPr>
        <p:spPr>
          <a:xfrm>
            <a:off x="324224" y="353485"/>
            <a:ext cx="11424000" cy="1037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u="none" kern="1200" cap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EEE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33380F2C-083E-EF02-6D17-2866A9833C12}"/>
              </a:ext>
            </a:extLst>
          </p:cNvPr>
          <p:cNvSpPr txBox="1">
            <a:spLocks/>
          </p:cNvSpPr>
          <p:nvPr/>
        </p:nvSpPr>
        <p:spPr>
          <a:xfrm>
            <a:off x="324224" y="1327831"/>
            <a:ext cx="791807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Bénéfices du projet relatifs aux objectifs réglementaires de la filière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8DB865FC-8C83-B5BB-92A7-B9964724E669}"/>
              </a:ext>
            </a:extLst>
          </p:cNvPr>
          <p:cNvSpPr txBox="1">
            <a:spLocks/>
          </p:cNvSpPr>
          <p:nvPr/>
        </p:nvSpPr>
        <p:spPr>
          <a:xfrm>
            <a:off x="324224" y="1626557"/>
            <a:ext cx="11607045" cy="185152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Description des collaborations entre les parties du projet 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	Présentation des acteurs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  <a:sym typeface="Wingdings" panose="05000000000000000000" pitchFamily="2" charset="2"/>
              </a:rPr>
              <a:t>	Rôles de chacun et synergie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C10CFB66-69FC-EEFD-63BE-1EA30282DCAC}"/>
              </a:ext>
            </a:extLst>
          </p:cNvPr>
          <p:cNvSpPr txBox="1">
            <a:spLocks/>
          </p:cNvSpPr>
          <p:nvPr/>
        </p:nvSpPr>
        <p:spPr>
          <a:xfrm>
            <a:off x="324224" y="3548301"/>
            <a:ext cx="5009776" cy="311521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Bénéfices sociaux et environnementaux du projet :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6D4CC3F-3172-280E-D217-C5F432D10FF9}"/>
              </a:ext>
            </a:extLst>
          </p:cNvPr>
          <p:cNvSpPr txBox="1">
            <a:spLocks/>
          </p:cNvSpPr>
          <p:nvPr/>
        </p:nvSpPr>
        <p:spPr>
          <a:xfrm>
            <a:off x="324224" y="3847027"/>
            <a:ext cx="11607045" cy="185152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Par exemple, relativement aux objectifs de développement durable de l’ONU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00980-C40E-FC34-DE07-27CEE9791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2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9</a:t>
            </a:fld>
            <a:endParaRPr lang="fr-FR" sz="12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7239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cologic-officielle">
  <a:themeElements>
    <a:clrScheme name="ECOLOGIC THEME FINAL">
      <a:dk1>
        <a:srgbClr val="373737"/>
      </a:dk1>
      <a:lt1>
        <a:srgbClr val="FFFFFF"/>
      </a:lt1>
      <a:dk2>
        <a:srgbClr val="575757"/>
      </a:dk2>
      <a:lt2>
        <a:srgbClr val="808080"/>
      </a:lt2>
      <a:accent1>
        <a:srgbClr val="95C11F"/>
      </a:accent1>
      <a:accent2>
        <a:srgbClr val="FBB900"/>
      </a:accent2>
      <a:accent3>
        <a:srgbClr val="00B3DD"/>
      </a:accent3>
      <a:accent4>
        <a:srgbClr val="A26BA6"/>
      </a:accent4>
      <a:accent5>
        <a:srgbClr val="D90A4C"/>
      </a:accent5>
      <a:accent6>
        <a:srgbClr val="138482"/>
      </a:accent6>
      <a:hlink>
        <a:srgbClr val="EE7F00"/>
      </a:hlink>
      <a:folHlink>
        <a:srgbClr val="E35E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logic 2019.potx" id="{5B202C74-CE01-4EC2-872D-41B605FCF0FA}" vid="{F38CAEA0-AD67-4D32-8059-24E51EE7A74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F0A2F2C4B514F9AF5A27EF6314DCC" ma:contentTypeVersion="15" ma:contentTypeDescription="Crée un document." ma:contentTypeScope="" ma:versionID="b78c3190a980a01b0b498e0367f88165">
  <xsd:schema xmlns:xsd="http://www.w3.org/2001/XMLSchema" xmlns:xs="http://www.w3.org/2001/XMLSchema" xmlns:p="http://schemas.microsoft.com/office/2006/metadata/properties" xmlns:ns2="531b968c-a8e5-4395-8f06-6b24c6828164" xmlns:ns3="b3396928-f3f7-4467-8517-3c0fdd514ec6" targetNamespace="http://schemas.microsoft.com/office/2006/metadata/properties" ma:root="true" ma:fieldsID="42f725b5e5b2e1ae002755fd72435259" ns2:_="" ns3:_="">
    <xsd:import namespace="531b968c-a8e5-4395-8f06-6b24c6828164"/>
    <xsd:import namespace="b3396928-f3f7-4467-8517-3c0fdd514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b968c-a8e5-4395-8f06-6b24c6828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5b0e87fd-663f-4a07-a09d-6ee3bb6a4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96928-f3f7-4467-8517-3c0fdd514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df4c400-a6f1-44fc-80da-687e292a6e5e}" ma:internalName="TaxCatchAll" ma:showField="CatchAllData" ma:web="b3396928-f3f7-4467-8517-3c0fdd514e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396928-f3f7-4467-8517-3c0fdd514ec6" xsi:nil="true"/>
    <lcf76f155ced4ddcb4097134ff3c332f xmlns="531b968c-a8e5-4395-8f06-6b24c68281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2C065B-E110-4A28-8072-58AEAEA9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D198DF-C953-4D14-950A-D36EB6D53C7E}"/>
</file>

<file path=customXml/itemProps3.xml><?xml version="1.0" encoding="utf-8"?>
<ds:datastoreItem xmlns:ds="http://schemas.openxmlformats.org/officeDocument/2006/customXml" ds:itemID="{F5A4A8F2-83C6-4624-BA45-E3B86A8748F5}">
  <ds:schemaRefs>
    <ds:schemaRef ds:uri="http://purl.org/dc/terms/"/>
    <ds:schemaRef ds:uri="http://schemas.microsoft.com/office/infopath/2007/PartnerControls"/>
    <ds:schemaRef ds:uri="http://www.w3.org/XML/1998/namespace"/>
    <ds:schemaRef ds:uri="291fc694-9318-4050-ab69-5b54a97510d9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34c52e3-4254-49fc-b5aa-97f11e0936c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573</Words>
  <Application>Microsoft Office PowerPoint</Application>
  <PresentationFormat>Grand écran</PresentationFormat>
  <Paragraphs>104</Paragraphs>
  <Slides>11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Ecologic-officielle</vt:lpstr>
      <vt:lpstr>Appel à projets R&amp;D  VOLET : EEE Général   Présentation du projet</vt:lpstr>
      <vt:lpstr>Notice</vt:lpstr>
      <vt:lpstr>[Nom du projet]  Filière visée : EEE Général</vt:lpstr>
      <vt:lpstr>[Nom du projet]  Filière visée : EEE</vt:lpstr>
      <vt:lpstr>[Nom du projet]  Filière visée : EEE</vt:lpstr>
      <vt:lpstr>[Nom du projet]  Filière visée : EEE</vt:lpstr>
      <vt:lpstr>[Nom du projet]  Filière visée : EEE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Appel à projets R&amp;D collaboratifs : Présentation du projet</dc:title>
  <dc:creator>Victor FRANCOIS</dc:creator>
  <cp:lastModifiedBy>Victor FRANCOIS</cp:lastModifiedBy>
  <cp:revision>2</cp:revision>
  <dcterms:created xsi:type="dcterms:W3CDTF">2022-10-21T07:58:33Z</dcterms:created>
  <dcterms:modified xsi:type="dcterms:W3CDTF">2023-05-15T18:46:45Z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0x0101001DBB457E1E77D546B7A84AE7026685A5</vt:lpwstr>
  </property>
  <property fmtid="{D5CDD505-2E9C-101B-9397-08002B2CF9AE}" pid="3" name="MediaServiceImageTags">
    <vt:lpwstr/>
  </property>
</Properties>
</file>